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49626" y="239521"/>
            <a:ext cx="4321810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latin typeface="Calibri"/>
                <a:cs typeface="Calibri"/>
              </a:rPr>
              <a:t>Arbonne 30 Days to Healthy Living Tracker for Coaching</a:t>
            </a:r>
            <a:r>
              <a:rPr dirty="0" sz="1300" spc="15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Clients</a:t>
            </a:r>
            <a:endParaRPr sz="13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32283" y="666876"/>
          <a:ext cx="9550400" cy="6504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3726"/>
                <a:gridCol w="502031"/>
                <a:gridCol w="344677"/>
                <a:gridCol w="344677"/>
                <a:gridCol w="344678"/>
                <a:gridCol w="344677"/>
                <a:gridCol w="479552"/>
                <a:gridCol w="344678"/>
                <a:gridCol w="344677"/>
                <a:gridCol w="479551"/>
                <a:gridCol w="344677"/>
                <a:gridCol w="479551"/>
                <a:gridCol w="337185"/>
                <a:gridCol w="479551"/>
                <a:gridCol w="329691"/>
                <a:gridCol w="479552"/>
                <a:gridCol w="322198"/>
                <a:gridCol w="322198"/>
                <a:gridCol w="1551051"/>
              </a:tblGrid>
              <a:tr h="224789">
                <a:tc gridSpan="2"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4985">
                      <a:solidFill>
                        <a:srgbClr val="000000"/>
                      </a:solidFill>
                      <a:prstDash val="solid"/>
                    </a:lnR>
                    <a:lnB w="1498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310515">
                        <a:lnSpc>
                          <a:spcPts val="1560"/>
                        </a:lnSpc>
                      </a:pPr>
                      <a:r>
                        <a:rPr dirty="0" sz="1300" spc="-5" b="1">
                          <a:latin typeface="Calibri"/>
                          <a:cs typeface="Calibri"/>
                        </a:rPr>
                        <a:t>Prep</a:t>
                      </a:r>
                      <a:r>
                        <a:rPr dirty="0" sz="13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Week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4985">
                      <a:solidFill>
                        <a:srgbClr val="000000"/>
                      </a:solidFill>
                      <a:prstDash val="solid"/>
                    </a:lnL>
                    <a:lnR w="14986">
                      <a:solidFill>
                        <a:srgbClr val="000000"/>
                      </a:solidFill>
                      <a:prstDash val="solid"/>
                    </a:lnR>
                    <a:lnT w="14986">
                      <a:solidFill>
                        <a:srgbClr val="000000"/>
                      </a:solidFill>
                      <a:prstDash val="solid"/>
                    </a:lnT>
                    <a:lnB w="1498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25755">
                        <a:lnSpc>
                          <a:spcPts val="1560"/>
                        </a:lnSpc>
                      </a:pPr>
                      <a:r>
                        <a:rPr dirty="0" sz="1300" spc="-5" b="1">
                          <a:latin typeface="Calibri"/>
                          <a:cs typeface="Calibri"/>
                        </a:rPr>
                        <a:t>Week</a:t>
                      </a:r>
                      <a:r>
                        <a:rPr dirty="0" sz="1300" spc="-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1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4986">
                      <a:solidFill>
                        <a:srgbClr val="000000"/>
                      </a:solidFill>
                      <a:prstDash val="solid"/>
                    </a:lnL>
                    <a:lnR w="14986">
                      <a:solidFill>
                        <a:srgbClr val="000000"/>
                      </a:solidFill>
                      <a:prstDash val="solid"/>
                    </a:lnR>
                    <a:lnT w="14986">
                      <a:solidFill>
                        <a:srgbClr val="000000"/>
                      </a:solidFill>
                      <a:prstDash val="solid"/>
                    </a:lnT>
                    <a:lnB w="1498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53035">
                        <a:lnSpc>
                          <a:spcPts val="1560"/>
                        </a:lnSpc>
                      </a:pPr>
                      <a:r>
                        <a:rPr dirty="0" sz="1300" spc="-5" b="1">
                          <a:latin typeface="Calibri"/>
                          <a:cs typeface="Calibri"/>
                        </a:rPr>
                        <a:t>Week</a:t>
                      </a:r>
                      <a:r>
                        <a:rPr dirty="0" sz="1300" spc="-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2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4986">
                      <a:solidFill>
                        <a:srgbClr val="000000"/>
                      </a:solidFill>
                      <a:prstDash val="solid"/>
                    </a:lnL>
                    <a:lnR w="14986">
                      <a:solidFill>
                        <a:srgbClr val="000000"/>
                      </a:solidFill>
                      <a:prstDash val="solid"/>
                    </a:lnR>
                    <a:lnT w="14986">
                      <a:solidFill>
                        <a:srgbClr val="000000"/>
                      </a:solidFill>
                      <a:prstDash val="solid"/>
                    </a:lnT>
                    <a:lnB w="1498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46050">
                        <a:lnSpc>
                          <a:spcPts val="1560"/>
                        </a:lnSpc>
                      </a:pPr>
                      <a:r>
                        <a:rPr dirty="0" sz="1300" spc="-5" b="1">
                          <a:latin typeface="Calibri"/>
                          <a:cs typeface="Calibri"/>
                        </a:rPr>
                        <a:t>Week</a:t>
                      </a:r>
                      <a:r>
                        <a:rPr dirty="0" sz="1300" spc="-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3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4986">
                      <a:solidFill>
                        <a:srgbClr val="000000"/>
                      </a:solidFill>
                      <a:prstDash val="solid"/>
                    </a:lnL>
                    <a:lnR w="14986">
                      <a:solidFill>
                        <a:srgbClr val="000000"/>
                      </a:solidFill>
                      <a:prstDash val="solid"/>
                    </a:lnR>
                    <a:lnT w="14986">
                      <a:solidFill>
                        <a:srgbClr val="000000"/>
                      </a:solidFill>
                      <a:prstDash val="solid"/>
                    </a:lnT>
                    <a:lnB w="1498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46050">
                        <a:lnSpc>
                          <a:spcPts val="1560"/>
                        </a:lnSpc>
                      </a:pPr>
                      <a:r>
                        <a:rPr dirty="0" sz="1300" spc="-5" b="1">
                          <a:latin typeface="Calibri"/>
                          <a:cs typeface="Calibri"/>
                        </a:rPr>
                        <a:t>Week</a:t>
                      </a:r>
                      <a:r>
                        <a:rPr dirty="0" sz="1300" spc="-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4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4986">
                      <a:solidFill>
                        <a:srgbClr val="000000"/>
                      </a:solidFill>
                      <a:prstDash val="solid"/>
                    </a:lnL>
                    <a:lnR w="14984">
                      <a:solidFill>
                        <a:srgbClr val="000000"/>
                      </a:solidFill>
                      <a:prstDash val="solid"/>
                    </a:lnR>
                    <a:lnT w="14986">
                      <a:solidFill>
                        <a:srgbClr val="000000"/>
                      </a:solidFill>
                      <a:prstDash val="solid"/>
                    </a:lnT>
                    <a:lnB w="1498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190500">
                        <a:lnSpc>
                          <a:spcPts val="1560"/>
                        </a:lnSpc>
                      </a:pPr>
                      <a:r>
                        <a:rPr dirty="0" sz="1300" spc="-5" b="1">
                          <a:latin typeface="Calibri"/>
                          <a:cs typeface="Calibri"/>
                        </a:rPr>
                        <a:t>Post</a:t>
                      </a:r>
                      <a:r>
                        <a:rPr dirty="0" sz="1300" spc="-8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Week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4984">
                      <a:solidFill>
                        <a:srgbClr val="000000"/>
                      </a:solidFill>
                      <a:prstDash val="solid"/>
                    </a:lnL>
                    <a:lnR w="14984">
                      <a:solidFill>
                        <a:srgbClr val="000000"/>
                      </a:solidFill>
                      <a:prstDash val="solid"/>
                    </a:lnR>
                    <a:lnT w="14986">
                      <a:solidFill>
                        <a:srgbClr val="000000"/>
                      </a:solidFill>
                      <a:prstDash val="solid"/>
                    </a:lnT>
                    <a:lnB w="1498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4984">
                      <a:solidFill>
                        <a:srgbClr val="000000"/>
                      </a:solidFill>
                      <a:prstDash val="solid"/>
                    </a:lnL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790"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14986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ts val="1560"/>
                        </a:lnSpc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Step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4986">
                      <a:solidFill>
                        <a:srgbClr val="000000"/>
                      </a:solidFill>
                      <a:prstDash val="solid"/>
                    </a:lnL>
                    <a:lnR w="14985">
                      <a:solidFill>
                        <a:srgbClr val="000000"/>
                      </a:solidFill>
                      <a:prstDash val="solid"/>
                    </a:lnR>
                    <a:lnT w="14985">
                      <a:solidFill>
                        <a:srgbClr val="000000"/>
                      </a:solidFill>
                      <a:prstDash val="solid"/>
                    </a:lnT>
                    <a:lnB w="149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335">
                        <a:lnSpc>
                          <a:spcPts val="1560"/>
                        </a:lnSpc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1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4985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14985">
                      <a:solidFill>
                        <a:srgbClr val="000000"/>
                      </a:solidFill>
                      <a:prstDash val="solid"/>
                    </a:lnT>
                    <a:lnB w="149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335">
                        <a:lnSpc>
                          <a:spcPts val="1560"/>
                        </a:lnSpc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2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14985">
                      <a:solidFill>
                        <a:srgbClr val="000000"/>
                      </a:solidFill>
                      <a:prstDash val="solid"/>
                    </a:lnT>
                    <a:lnB w="149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335">
                        <a:lnSpc>
                          <a:spcPts val="1560"/>
                        </a:lnSpc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3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14985">
                      <a:solidFill>
                        <a:srgbClr val="000000"/>
                      </a:solidFill>
                      <a:prstDash val="solid"/>
                    </a:lnT>
                    <a:lnB w="149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ts val="1560"/>
                        </a:lnSpc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4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14986">
                      <a:solidFill>
                        <a:srgbClr val="000000"/>
                      </a:solidFill>
                      <a:prstDash val="solid"/>
                    </a:lnR>
                    <a:lnT w="14985">
                      <a:solidFill>
                        <a:srgbClr val="000000"/>
                      </a:solidFill>
                      <a:prstDash val="solid"/>
                    </a:lnT>
                    <a:lnB w="149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335">
                        <a:lnSpc>
                          <a:spcPts val="1560"/>
                        </a:lnSpc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5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4986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14985">
                      <a:solidFill>
                        <a:srgbClr val="000000"/>
                      </a:solidFill>
                      <a:prstDash val="solid"/>
                    </a:lnT>
                    <a:lnB w="149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335">
                        <a:lnSpc>
                          <a:spcPts val="1560"/>
                        </a:lnSpc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6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14985">
                      <a:solidFill>
                        <a:srgbClr val="000000"/>
                      </a:solidFill>
                      <a:prstDash val="solid"/>
                    </a:lnT>
                    <a:lnB w="149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ts val="1560"/>
                        </a:lnSpc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7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14986">
                      <a:solidFill>
                        <a:srgbClr val="000000"/>
                      </a:solidFill>
                      <a:prstDash val="solid"/>
                    </a:lnR>
                    <a:lnT w="14985">
                      <a:solidFill>
                        <a:srgbClr val="000000"/>
                      </a:solidFill>
                      <a:prstDash val="solid"/>
                    </a:lnT>
                    <a:lnB w="149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335">
                        <a:lnSpc>
                          <a:spcPts val="1560"/>
                        </a:lnSpc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8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4986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14985">
                      <a:solidFill>
                        <a:srgbClr val="000000"/>
                      </a:solidFill>
                      <a:prstDash val="solid"/>
                    </a:lnT>
                    <a:lnB w="149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ts val="1560"/>
                        </a:lnSpc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9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14986">
                      <a:solidFill>
                        <a:srgbClr val="000000"/>
                      </a:solidFill>
                      <a:prstDash val="solid"/>
                    </a:lnR>
                    <a:lnT w="14985">
                      <a:solidFill>
                        <a:srgbClr val="000000"/>
                      </a:solidFill>
                      <a:prstDash val="solid"/>
                    </a:lnT>
                    <a:lnB w="149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670">
                        <a:lnSpc>
                          <a:spcPts val="1560"/>
                        </a:lnSpc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10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4986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14985">
                      <a:solidFill>
                        <a:srgbClr val="000000"/>
                      </a:solidFill>
                      <a:prstDash val="solid"/>
                    </a:lnT>
                    <a:lnB w="149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ts val="1560"/>
                        </a:lnSpc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11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14986">
                      <a:solidFill>
                        <a:srgbClr val="000000"/>
                      </a:solidFill>
                      <a:prstDash val="solid"/>
                    </a:lnR>
                    <a:lnT w="14985">
                      <a:solidFill>
                        <a:srgbClr val="000000"/>
                      </a:solidFill>
                      <a:prstDash val="solid"/>
                    </a:lnT>
                    <a:lnB w="149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670">
                        <a:lnSpc>
                          <a:spcPts val="1560"/>
                        </a:lnSpc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12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4986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14985">
                      <a:solidFill>
                        <a:srgbClr val="000000"/>
                      </a:solidFill>
                      <a:prstDash val="solid"/>
                    </a:lnT>
                    <a:lnB w="149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ts val="1560"/>
                        </a:lnSpc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13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14984">
                      <a:solidFill>
                        <a:srgbClr val="000000"/>
                      </a:solidFill>
                      <a:prstDash val="solid"/>
                    </a:lnR>
                    <a:lnT w="14985">
                      <a:solidFill>
                        <a:srgbClr val="000000"/>
                      </a:solidFill>
                      <a:prstDash val="solid"/>
                    </a:lnT>
                    <a:lnB w="149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670">
                        <a:lnSpc>
                          <a:spcPts val="1560"/>
                        </a:lnSpc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14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4984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14985">
                      <a:solidFill>
                        <a:srgbClr val="000000"/>
                      </a:solidFill>
                      <a:prstDash val="solid"/>
                    </a:lnT>
                    <a:lnB w="149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560"/>
                        </a:lnSpc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15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14985">
                      <a:solidFill>
                        <a:srgbClr val="000000"/>
                      </a:solidFill>
                      <a:prstDash val="solid"/>
                    </a:lnT>
                    <a:lnB w="149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560"/>
                        </a:lnSpc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16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14984">
                      <a:solidFill>
                        <a:srgbClr val="000000"/>
                      </a:solidFill>
                      <a:prstDash val="solid"/>
                    </a:lnR>
                    <a:lnT w="14985">
                      <a:solidFill>
                        <a:srgbClr val="000000"/>
                      </a:solidFill>
                      <a:prstDash val="solid"/>
                    </a:lnT>
                    <a:lnB w="1498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4984">
                      <a:solidFill>
                        <a:srgbClr val="000000"/>
                      </a:solidFill>
                      <a:prstDash val="solid"/>
                    </a:lnL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46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300" spc="-5" b="1">
                          <a:latin typeface="Calibri"/>
                          <a:cs typeface="Calibri"/>
                        </a:rPr>
                        <a:t>Name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81915" marR="41910" indent="-7620">
                        <a:lnSpc>
                          <a:spcPct val="109700"/>
                        </a:lnSpc>
                      </a:pPr>
                      <a:r>
                        <a:rPr dirty="0" sz="1300" spc="-5" b="1">
                          <a:latin typeface="Calibri"/>
                          <a:cs typeface="Calibri"/>
                        </a:rPr>
                        <a:t>Start  Date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14986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 Order &amp; Checklist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52069" vert="vert27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14986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Add to FB &amp; Send Letter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52069" vert="vert27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14986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Friday Before Start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52069" vert="vert27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14986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Weekend Before Start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52069" vert="vert27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14986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ay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1,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 c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all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&amp;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 rev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ew 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19380" vert="vert27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14986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Day 3, text to check in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52069" vert="vert270">
                    <a:lnL w="7493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14986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ay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5,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 c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al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l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52069" vert="vert270">
                    <a:lnL w="7492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14986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Week 2, call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19380" vert="vert270">
                    <a:lnL w="7492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14986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ay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13,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 c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all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 re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da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y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52069" vert="vert270">
                    <a:lnL w="7492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14986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Week 3, how is cleanse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19380" vert="vert27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14986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Day 16, text to check in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44450" vert="vert27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14986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Week 4, Running low?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19380" vert="vert27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14986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RE9 Sample/Congrats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44450" vert="vert270">
                    <a:lnL w="7493">
                      <a:solidFill>
                        <a:srgbClr val="000000"/>
                      </a:solidFill>
                      <a:prstDash val="solid"/>
                    </a:lnL>
                    <a:lnR w="7491">
                      <a:solidFill>
                        <a:srgbClr val="000000"/>
                      </a:solidFill>
                      <a:prstDash val="solid"/>
                    </a:lnR>
                    <a:lnT w="14986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Measure/after pic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19380" vert="vert270">
                    <a:lnL w="7491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14986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Referrals? DA?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6830" vert="vert27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14986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Add to "Beyond" group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6830" vert="vert270">
                    <a:lnL w="7493">
                      <a:solidFill>
                        <a:srgbClr val="000000"/>
                      </a:solidFill>
                      <a:prstDash val="solid"/>
                    </a:lnL>
                    <a:lnR w="7491">
                      <a:solidFill>
                        <a:srgbClr val="000000"/>
                      </a:solidFill>
                      <a:prstDash val="solid"/>
                    </a:lnR>
                    <a:lnT w="14986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404495">
                        <a:lnSpc>
                          <a:spcPct val="100000"/>
                        </a:lnSpc>
                      </a:pPr>
                      <a:r>
                        <a:rPr dirty="0" sz="1300" spc="-5" b="1">
                          <a:latin typeface="Calibri"/>
                          <a:cs typeface="Calibri"/>
                        </a:rPr>
                        <a:t>Comments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1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17297">
                <a:tc gridSpan="18"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1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1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2114"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1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1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1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1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2115"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1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1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1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1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2114"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1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1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1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1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2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2114"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1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1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1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1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2114"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1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1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1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1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2115"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1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1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1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1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2114"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1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1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1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1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2114"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1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1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1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1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2114"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1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1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1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1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2114"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2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2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1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1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3">
                      <a:solidFill>
                        <a:srgbClr val="000000"/>
                      </a:solidFill>
                      <a:prstDash val="solid"/>
                    </a:lnL>
                    <a:lnR w="7491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491">
                      <a:solidFill>
                        <a:srgbClr val="000000"/>
                      </a:solidFill>
                      <a:prstDash val="solid"/>
                    </a:lnL>
                    <a:lnR w="7493">
                      <a:solidFill>
                        <a:srgbClr val="000000"/>
                      </a:solidFill>
                      <a:prstDash val="solid"/>
                    </a:lnR>
                    <a:lnT w="7493">
                      <a:solidFill>
                        <a:srgbClr val="000000"/>
                      </a:solidFill>
                      <a:prstDash val="solid"/>
                    </a:lnT>
                    <a:lnB w="749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HL Tracker-May2016 DBN</dc:title>
  <dcterms:created xsi:type="dcterms:W3CDTF">2017-01-22T21:22:18Z</dcterms:created>
  <dcterms:modified xsi:type="dcterms:W3CDTF">2017-01-22T21:22:18Z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2016-05-19T00:00:00Z</vt:filetime>
  </property>
  <property fmtid="{D5CDD505-2E9C-101B-9397-08002B2CF9AE}" pid="3" name="Creator">
    <vt:lpwstr>Excel</vt:lpwstr>
  </property>
  <property fmtid="{D5CDD505-2E9C-101B-9397-08002B2CF9AE}" pid="4" name="LastSaved">
    <vt:filetime>2017-01-23T00:00:00Z</vt:filetime>
  </property>
</Properties>
</file>